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wmf" ContentType="image/x-wmf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Στυλ κύριου τίτλου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C91A1D6-AA14-4F3A-81CE-F288199A053E}" type="datetime">
              <a:rPr b="0" lang="el-GR" sz="1200" spc="-1" strike="noStrike">
                <a:solidFill>
                  <a:srgbClr val="8b8b8b"/>
                </a:solidFill>
                <a:latin typeface="Calibri"/>
              </a:rPr>
              <a:t>30/9/2021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E81C4A5-5833-49E5-8EBD-6A702793568E}" type="slidenum">
              <a:rPr b="0" lang="el-G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4"/>
          <p:cNvGrpSpPr/>
          <p:nvPr/>
        </p:nvGrpSpPr>
        <p:grpSpPr>
          <a:xfrm>
            <a:off x="204840" y="1251000"/>
            <a:ext cx="8733960" cy="4923720"/>
            <a:chOff x="204840" y="1251000"/>
            <a:chExt cx="8733960" cy="4923720"/>
          </a:xfrm>
        </p:grpSpPr>
        <p:sp>
          <p:nvSpPr>
            <p:cNvPr id="41" name="AutoShape 3"/>
            <p:cNvSpPr/>
            <p:nvPr/>
          </p:nvSpPr>
          <p:spPr>
            <a:xfrm>
              <a:off x="214200" y="1260360"/>
              <a:ext cx="8714880" cy="4905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2" name="Group 205"/>
            <p:cNvGrpSpPr/>
            <p:nvPr/>
          </p:nvGrpSpPr>
          <p:grpSpPr>
            <a:xfrm>
              <a:off x="204840" y="1251000"/>
              <a:ext cx="8733960" cy="4923720"/>
              <a:chOff x="204840" y="1251000"/>
              <a:chExt cx="8733960" cy="4923720"/>
            </a:xfrm>
          </p:grpSpPr>
          <p:sp>
            <p:nvSpPr>
              <p:cNvPr id="43" name="Rectangle 5"/>
              <p:cNvSpPr/>
              <p:nvPr/>
            </p:nvSpPr>
            <p:spPr>
              <a:xfrm>
                <a:off x="214200" y="1260360"/>
                <a:ext cx="8714880" cy="761760"/>
              </a:xfrm>
              <a:prstGeom prst="rect">
                <a:avLst/>
              </a:prstGeom>
              <a:solidFill>
                <a:srgbClr val="a6a6a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" name="Rectangle 6"/>
              <p:cNvSpPr/>
              <p:nvPr/>
            </p:nvSpPr>
            <p:spPr>
              <a:xfrm>
                <a:off x="214200" y="2403360"/>
                <a:ext cx="8714880" cy="56880"/>
              </a:xfrm>
              <a:prstGeom prst="rect">
                <a:avLst/>
              </a:prstGeom>
              <a:solidFill>
                <a:srgbClr val="808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" name="Rectangle 7"/>
              <p:cNvSpPr/>
              <p:nvPr/>
            </p:nvSpPr>
            <p:spPr>
              <a:xfrm>
                <a:off x="214200" y="2793960"/>
                <a:ext cx="8714880" cy="56880"/>
              </a:xfrm>
              <a:prstGeom prst="rect">
                <a:avLst/>
              </a:prstGeom>
              <a:solidFill>
                <a:srgbClr val="808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" name="Rectangle 8"/>
              <p:cNvSpPr/>
              <p:nvPr/>
            </p:nvSpPr>
            <p:spPr>
              <a:xfrm>
                <a:off x="214200" y="3241800"/>
                <a:ext cx="8714880" cy="56880"/>
              </a:xfrm>
              <a:prstGeom prst="rect">
                <a:avLst/>
              </a:prstGeom>
              <a:solidFill>
                <a:srgbClr val="808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" name="Rectangle 9"/>
              <p:cNvSpPr/>
              <p:nvPr/>
            </p:nvSpPr>
            <p:spPr>
              <a:xfrm>
                <a:off x="214200" y="3651120"/>
                <a:ext cx="8714880" cy="56880"/>
              </a:xfrm>
              <a:prstGeom prst="rect">
                <a:avLst/>
              </a:prstGeom>
              <a:solidFill>
                <a:srgbClr val="808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" name="Rectangle 10"/>
              <p:cNvSpPr/>
              <p:nvPr/>
            </p:nvSpPr>
            <p:spPr>
              <a:xfrm>
                <a:off x="214200" y="5079960"/>
                <a:ext cx="8714880" cy="104400"/>
              </a:xfrm>
              <a:prstGeom prst="rect">
                <a:avLst/>
              </a:prstGeom>
              <a:solidFill>
                <a:srgbClr val="808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" name="Rectangle 11"/>
              <p:cNvSpPr/>
              <p:nvPr/>
            </p:nvSpPr>
            <p:spPr>
              <a:xfrm>
                <a:off x="3243240" y="5499000"/>
                <a:ext cx="2314080" cy="61884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" name="Rectangle 12"/>
              <p:cNvSpPr/>
              <p:nvPr/>
            </p:nvSpPr>
            <p:spPr>
              <a:xfrm>
                <a:off x="214200" y="6108840"/>
                <a:ext cx="8714880" cy="56880"/>
              </a:xfrm>
              <a:prstGeom prst="rect">
                <a:avLst/>
              </a:prstGeom>
              <a:solidFill>
                <a:srgbClr val="80808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" name="Rectangle 13"/>
              <p:cNvSpPr/>
              <p:nvPr/>
            </p:nvSpPr>
            <p:spPr>
              <a:xfrm>
                <a:off x="268920" y="1374840"/>
                <a:ext cx="205236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ffffff"/>
                    </a:solidFill>
                    <a:latin typeface="Arial"/>
                  </a:rPr>
                  <a:t>ΣΤΟΧΟΣ ΠΟΛΙΤΙΚΗΣ/ Policy Objective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52" name="Rectangle 14"/>
              <p:cNvSpPr/>
              <p:nvPr/>
            </p:nvSpPr>
            <p:spPr>
              <a:xfrm>
                <a:off x="271080" y="1755720"/>
                <a:ext cx="200052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ffffff"/>
                    </a:solidFill>
                    <a:latin typeface="Arial"/>
                  </a:rPr>
                  <a:t>ΕΙΔΙΚΟΣ ΣΤΟΧΟΣ/ Specific Objective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53" name="Rectangle 15"/>
              <p:cNvSpPr/>
              <p:nvPr/>
            </p:nvSpPr>
            <p:spPr>
              <a:xfrm>
                <a:off x="280800" y="2575080"/>
                <a:ext cx="266652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ΤΙΤΛΟΣ ΠΡΑΞΗΣ_Κωδικός ΟΠΣ/ Project Title_MIS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54" name="Rectangle 16"/>
              <p:cNvSpPr/>
              <p:nvPr/>
            </p:nvSpPr>
            <p:spPr>
              <a:xfrm>
                <a:off x="249120" y="2984400"/>
                <a:ext cx="232056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ΔΙΚΑΙΟΥΧΟΣ ΦΟΡΕΑΣ/ Proposal Promoter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55" name="Rectangle 18"/>
              <p:cNvSpPr/>
              <p:nvPr/>
            </p:nvSpPr>
            <p:spPr>
              <a:xfrm>
                <a:off x="267480" y="3403440"/>
                <a:ext cx="121716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ΤΟΠΟΘΕΣΙΑ/ Location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56" name="Rectangle 19"/>
              <p:cNvSpPr/>
              <p:nvPr/>
            </p:nvSpPr>
            <p:spPr>
              <a:xfrm>
                <a:off x="270720" y="4317840"/>
                <a:ext cx="247752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ΣΥΝΟΠΤΙΚΗ ΠΕΡΙΓΡΑΦΗ/ Outline Description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57" name="Rectangle 20"/>
              <p:cNvSpPr/>
              <p:nvPr/>
            </p:nvSpPr>
            <p:spPr>
              <a:xfrm>
                <a:off x="243000" y="354636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" name="Rectangle 21"/>
              <p:cNvSpPr/>
              <p:nvPr/>
            </p:nvSpPr>
            <p:spPr>
              <a:xfrm>
                <a:off x="3271680" y="492768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" name="Rectangle 22"/>
              <p:cNvSpPr/>
              <p:nvPr/>
            </p:nvSpPr>
            <p:spPr>
              <a:xfrm>
                <a:off x="277560" y="5565600"/>
                <a:ext cx="303552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ΠΡΟΫΠΟΛΟΓΙΣΜΟΣ/ΤΑΜΕΙΟ/ Estimated Cost &amp;Funding 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60" name="Rectangle 23"/>
              <p:cNvSpPr/>
              <p:nvPr/>
            </p:nvSpPr>
            <p:spPr>
              <a:xfrm>
                <a:off x="243000" y="600408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" name="Rectangle 24"/>
              <p:cNvSpPr/>
              <p:nvPr/>
            </p:nvSpPr>
            <p:spPr>
              <a:xfrm>
                <a:off x="5576760" y="595620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" name="Rectangle 25"/>
              <p:cNvSpPr/>
              <p:nvPr/>
            </p:nvSpPr>
            <p:spPr>
              <a:xfrm>
                <a:off x="3999240" y="5261040"/>
                <a:ext cx="88812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ΤΑΜΕΙΟ/ Source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63" name="Rectangle 26"/>
              <p:cNvSpPr/>
              <p:nvPr/>
            </p:nvSpPr>
            <p:spPr>
              <a:xfrm>
                <a:off x="3271680" y="595620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" name="Rectangle 27"/>
              <p:cNvSpPr/>
              <p:nvPr/>
            </p:nvSpPr>
            <p:spPr>
              <a:xfrm>
                <a:off x="4602600" y="5022720"/>
                <a:ext cx="214560" cy="182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1200" spc="-1" strike="noStrike">
                    <a:solidFill>
                      <a:srgbClr val="000000"/>
                    </a:solidFill>
                    <a:latin typeface="Arial"/>
                  </a:rPr>
                  <a:t>     </a:t>
                </a:r>
                <a:endParaRPr b="0" lang="en-GB" sz="1200" spc="-1" strike="noStrike">
                  <a:latin typeface="Arial"/>
                </a:endParaRPr>
              </a:p>
            </p:txBody>
          </p:sp>
          <p:sp>
            <p:nvSpPr>
              <p:cNvPr id="65" name="Rectangle 28"/>
              <p:cNvSpPr/>
              <p:nvPr/>
            </p:nvSpPr>
            <p:spPr>
              <a:xfrm>
                <a:off x="3281400" y="1450800"/>
                <a:ext cx="75960" cy="378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" name="Rectangle 29"/>
              <p:cNvSpPr/>
              <p:nvPr/>
            </p:nvSpPr>
            <p:spPr>
              <a:xfrm>
                <a:off x="3281400" y="2222640"/>
                <a:ext cx="75960" cy="378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" name="Rectangle 30"/>
              <p:cNvSpPr/>
              <p:nvPr/>
            </p:nvSpPr>
            <p:spPr>
              <a:xfrm>
                <a:off x="252360" y="2270160"/>
                <a:ext cx="75960" cy="378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" name="Rectangle 31"/>
              <p:cNvSpPr/>
              <p:nvPr/>
            </p:nvSpPr>
            <p:spPr>
              <a:xfrm>
                <a:off x="3281400" y="1822320"/>
                <a:ext cx="75960" cy="378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Rectangle 32"/>
              <p:cNvSpPr/>
              <p:nvPr/>
            </p:nvSpPr>
            <p:spPr>
              <a:xfrm>
                <a:off x="6685920" y="5261040"/>
                <a:ext cx="81036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lang="el-GR" sz="900" spc="-1" strike="noStrike">
                    <a:solidFill>
                      <a:srgbClr val="000000"/>
                    </a:solidFill>
                    <a:latin typeface="Arial"/>
                  </a:rPr>
                  <a:t>ΚΟΣΤΟΣ/ Cost 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70" name="Rectangle 33"/>
              <p:cNvSpPr/>
              <p:nvPr/>
            </p:nvSpPr>
            <p:spPr>
              <a:xfrm>
                <a:off x="7454880" y="5261040"/>
                <a:ext cx="377640" cy="13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0" rIns="0" tIns="0" bIns="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l-GR" sz="900" spc="-1" strike="noStrike">
                    <a:solidFill>
                      <a:srgbClr val="000000"/>
                    </a:solidFill>
                    <a:latin typeface="Arial"/>
                  </a:rPr>
                  <a:t>(Euros)</a:t>
                </a:r>
                <a:endParaRPr b="0" lang="en-GB" sz="900" spc="-1" strike="noStrike">
                  <a:latin typeface="Arial"/>
                </a:endParaRPr>
              </a:p>
            </p:txBody>
          </p:sp>
          <p:sp>
            <p:nvSpPr>
              <p:cNvPr id="71" name="Rectangle 34"/>
              <p:cNvSpPr/>
              <p:nvPr/>
            </p:nvSpPr>
            <p:spPr>
              <a:xfrm>
                <a:off x="3271680" y="264168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2" name="Rectangle 35"/>
              <p:cNvSpPr/>
              <p:nvPr/>
            </p:nvSpPr>
            <p:spPr>
              <a:xfrm>
                <a:off x="243000" y="502272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3" name="Rectangle 36"/>
              <p:cNvSpPr/>
              <p:nvPr/>
            </p:nvSpPr>
            <p:spPr>
              <a:xfrm>
                <a:off x="243000" y="268920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Rectangle 37"/>
              <p:cNvSpPr/>
              <p:nvPr/>
            </p:nvSpPr>
            <p:spPr>
              <a:xfrm>
                <a:off x="3271680" y="308916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Rectangle 38"/>
              <p:cNvSpPr/>
              <p:nvPr/>
            </p:nvSpPr>
            <p:spPr>
              <a:xfrm>
                <a:off x="243000" y="313704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Rectangle 39"/>
              <p:cNvSpPr/>
              <p:nvPr/>
            </p:nvSpPr>
            <p:spPr>
              <a:xfrm>
                <a:off x="3271680" y="3498840"/>
                <a:ext cx="56880" cy="28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Line 40"/>
              <p:cNvSpPr/>
              <p:nvPr/>
            </p:nvSpPr>
            <p:spPr>
              <a:xfrm flipV="1">
                <a:off x="214200" y="126036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Rectangle 41"/>
              <p:cNvSpPr/>
              <p:nvPr/>
            </p:nvSpPr>
            <p:spPr>
              <a:xfrm>
                <a:off x="214200" y="125100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9" name="Rectangle 42"/>
              <p:cNvSpPr/>
              <p:nvPr/>
            </p:nvSpPr>
            <p:spPr>
              <a:xfrm>
                <a:off x="223920" y="1251000"/>
                <a:ext cx="8705520" cy="187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0" name="Line 43"/>
              <p:cNvSpPr/>
              <p:nvPr/>
            </p:nvSpPr>
            <p:spPr>
              <a:xfrm flipV="1">
                <a:off x="8920080" y="126036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Rectangle 44"/>
              <p:cNvSpPr/>
              <p:nvPr/>
            </p:nvSpPr>
            <p:spPr>
              <a:xfrm>
                <a:off x="8920080" y="125100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Line 45"/>
              <p:cNvSpPr/>
              <p:nvPr/>
            </p:nvSpPr>
            <p:spPr>
              <a:xfrm>
                <a:off x="223560" y="1631880"/>
                <a:ext cx="868680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" name="Rectangle 46"/>
              <p:cNvSpPr/>
              <p:nvPr/>
            </p:nvSpPr>
            <p:spPr>
              <a:xfrm>
                <a:off x="223920" y="1631880"/>
                <a:ext cx="868644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Rectangle 47"/>
              <p:cNvSpPr/>
              <p:nvPr/>
            </p:nvSpPr>
            <p:spPr>
              <a:xfrm>
                <a:off x="204840" y="1251000"/>
                <a:ext cx="18720" cy="7711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Line 48"/>
              <p:cNvSpPr/>
              <p:nvPr/>
            </p:nvSpPr>
            <p:spPr>
              <a:xfrm>
                <a:off x="3243240" y="1269720"/>
                <a:ext cx="360" cy="73368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" name="Rectangle 49"/>
              <p:cNvSpPr/>
              <p:nvPr/>
            </p:nvSpPr>
            <p:spPr>
              <a:xfrm>
                <a:off x="3243240" y="1270080"/>
                <a:ext cx="9000" cy="73296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Rectangle 50"/>
              <p:cNvSpPr/>
              <p:nvPr/>
            </p:nvSpPr>
            <p:spPr>
              <a:xfrm>
                <a:off x="223920" y="2003400"/>
                <a:ext cx="8705520" cy="187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Rectangle 51"/>
              <p:cNvSpPr/>
              <p:nvPr/>
            </p:nvSpPr>
            <p:spPr>
              <a:xfrm>
                <a:off x="8910720" y="1270080"/>
                <a:ext cx="18720" cy="75204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Line 52"/>
              <p:cNvSpPr/>
              <p:nvPr/>
            </p:nvSpPr>
            <p:spPr>
              <a:xfrm>
                <a:off x="214200" y="2022120"/>
                <a:ext cx="360" cy="38124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" name="Rectangle 53"/>
              <p:cNvSpPr/>
              <p:nvPr/>
            </p:nvSpPr>
            <p:spPr>
              <a:xfrm>
                <a:off x="214200" y="2022480"/>
                <a:ext cx="9000" cy="3805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" name="Line 54"/>
              <p:cNvSpPr/>
              <p:nvPr/>
            </p:nvSpPr>
            <p:spPr>
              <a:xfrm>
                <a:off x="214200" y="240336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" name="Rectangle 55"/>
              <p:cNvSpPr/>
              <p:nvPr/>
            </p:nvSpPr>
            <p:spPr>
              <a:xfrm>
                <a:off x="214200" y="240336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" name="Line 56"/>
              <p:cNvSpPr/>
              <p:nvPr/>
            </p:nvSpPr>
            <p:spPr>
              <a:xfrm>
                <a:off x="214200" y="2412720"/>
                <a:ext cx="360" cy="381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Rectangle 57"/>
              <p:cNvSpPr/>
              <p:nvPr/>
            </p:nvSpPr>
            <p:spPr>
              <a:xfrm>
                <a:off x="214200" y="2413080"/>
                <a:ext cx="9000" cy="378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Line 58"/>
              <p:cNvSpPr/>
              <p:nvPr/>
            </p:nvSpPr>
            <p:spPr>
              <a:xfrm>
                <a:off x="3243240" y="2022120"/>
                <a:ext cx="360" cy="39060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Rectangle 59"/>
              <p:cNvSpPr/>
              <p:nvPr/>
            </p:nvSpPr>
            <p:spPr>
              <a:xfrm>
                <a:off x="3243240" y="2022480"/>
                <a:ext cx="9000" cy="39024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" name="Line 60"/>
              <p:cNvSpPr/>
              <p:nvPr/>
            </p:nvSpPr>
            <p:spPr>
              <a:xfrm>
                <a:off x="214200" y="245088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" name="Rectangle 61"/>
              <p:cNvSpPr/>
              <p:nvPr/>
            </p:nvSpPr>
            <p:spPr>
              <a:xfrm>
                <a:off x="214200" y="245124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Line 62"/>
              <p:cNvSpPr/>
              <p:nvPr/>
            </p:nvSpPr>
            <p:spPr>
              <a:xfrm>
                <a:off x="214200" y="2460600"/>
                <a:ext cx="360" cy="333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Rectangle 63"/>
              <p:cNvSpPr/>
              <p:nvPr/>
            </p:nvSpPr>
            <p:spPr>
              <a:xfrm>
                <a:off x="214200" y="2460600"/>
                <a:ext cx="9000" cy="333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" name="Line 64"/>
              <p:cNvSpPr/>
              <p:nvPr/>
            </p:nvSpPr>
            <p:spPr>
              <a:xfrm>
                <a:off x="214200" y="279396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" name="Rectangle 65"/>
              <p:cNvSpPr/>
              <p:nvPr/>
            </p:nvSpPr>
            <p:spPr>
              <a:xfrm>
                <a:off x="214200" y="279396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" name="Line 66"/>
              <p:cNvSpPr/>
              <p:nvPr/>
            </p:nvSpPr>
            <p:spPr>
              <a:xfrm>
                <a:off x="214200" y="2803320"/>
                <a:ext cx="360" cy="381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" name="Rectangle 67"/>
              <p:cNvSpPr/>
              <p:nvPr/>
            </p:nvSpPr>
            <p:spPr>
              <a:xfrm>
                <a:off x="214200" y="2803680"/>
                <a:ext cx="9000" cy="378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" name="Line 68"/>
              <p:cNvSpPr/>
              <p:nvPr/>
            </p:nvSpPr>
            <p:spPr>
              <a:xfrm>
                <a:off x="3243240" y="2460600"/>
                <a:ext cx="360" cy="34272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" name="Rectangle 69"/>
              <p:cNvSpPr/>
              <p:nvPr/>
            </p:nvSpPr>
            <p:spPr>
              <a:xfrm>
                <a:off x="3243240" y="2460600"/>
                <a:ext cx="9000" cy="3427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" name="Line 70"/>
              <p:cNvSpPr/>
              <p:nvPr/>
            </p:nvSpPr>
            <p:spPr>
              <a:xfrm>
                <a:off x="214200" y="284148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" name="Rectangle 71"/>
              <p:cNvSpPr/>
              <p:nvPr/>
            </p:nvSpPr>
            <p:spPr>
              <a:xfrm>
                <a:off x="214200" y="284148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" name="Line 72"/>
              <p:cNvSpPr/>
              <p:nvPr/>
            </p:nvSpPr>
            <p:spPr>
              <a:xfrm>
                <a:off x="214200" y="2850840"/>
                <a:ext cx="360" cy="39060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0" name="Rectangle 73"/>
              <p:cNvSpPr/>
              <p:nvPr/>
            </p:nvSpPr>
            <p:spPr>
              <a:xfrm>
                <a:off x="214200" y="2851200"/>
                <a:ext cx="9000" cy="39024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1" name="Line 74"/>
              <p:cNvSpPr/>
              <p:nvPr/>
            </p:nvSpPr>
            <p:spPr>
              <a:xfrm>
                <a:off x="214200" y="324144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2" name="Rectangle 75"/>
              <p:cNvSpPr/>
              <p:nvPr/>
            </p:nvSpPr>
            <p:spPr>
              <a:xfrm>
                <a:off x="214200" y="324180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3" name="Line 76"/>
              <p:cNvSpPr/>
              <p:nvPr/>
            </p:nvSpPr>
            <p:spPr>
              <a:xfrm>
                <a:off x="214200" y="3251160"/>
                <a:ext cx="360" cy="3780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4" name="Rectangle 77"/>
              <p:cNvSpPr/>
              <p:nvPr/>
            </p:nvSpPr>
            <p:spPr>
              <a:xfrm>
                <a:off x="214200" y="3251160"/>
                <a:ext cx="9000" cy="378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5" name="Line 78"/>
              <p:cNvSpPr/>
              <p:nvPr/>
            </p:nvSpPr>
            <p:spPr>
              <a:xfrm>
                <a:off x="3243240" y="2850840"/>
                <a:ext cx="360" cy="40032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6" name="Rectangle 79"/>
              <p:cNvSpPr/>
              <p:nvPr/>
            </p:nvSpPr>
            <p:spPr>
              <a:xfrm>
                <a:off x="3243240" y="2851200"/>
                <a:ext cx="9000" cy="3996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7" name="Line 80"/>
              <p:cNvSpPr/>
              <p:nvPr/>
            </p:nvSpPr>
            <p:spPr>
              <a:xfrm>
                <a:off x="214200" y="328896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Rectangle 81"/>
              <p:cNvSpPr/>
              <p:nvPr/>
            </p:nvSpPr>
            <p:spPr>
              <a:xfrm>
                <a:off x="214200" y="328932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9" name="Line 82"/>
              <p:cNvSpPr/>
              <p:nvPr/>
            </p:nvSpPr>
            <p:spPr>
              <a:xfrm>
                <a:off x="214200" y="3298680"/>
                <a:ext cx="360" cy="35244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0" name="Rectangle 83"/>
              <p:cNvSpPr/>
              <p:nvPr/>
            </p:nvSpPr>
            <p:spPr>
              <a:xfrm>
                <a:off x="214200" y="3298680"/>
                <a:ext cx="9000" cy="35208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1" name="Line 84"/>
              <p:cNvSpPr/>
              <p:nvPr/>
            </p:nvSpPr>
            <p:spPr>
              <a:xfrm>
                <a:off x="214200" y="365112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2" name="Rectangle 85"/>
              <p:cNvSpPr/>
              <p:nvPr/>
            </p:nvSpPr>
            <p:spPr>
              <a:xfrm>
                <a:off x="214200" y="365112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3" name="Line 86"/>
              <p:cNvSpPr/>
              <p:nvPr/>
            </p:nvSpPr>
            <p:spPr>
              <a:xfrm>
                <a:off x="214200" y="3660480"/>
                <a:ext cx="360" cy="381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4" name="Rectangle 87"/>
              <p:cNvSpPr/>
              <p:nvPr/>
            </p:nvSpPr>
            <p:spPr>
              <a:xfrm>
                <a:off x="214200" y="3660840"/>
                <a:ext cx="9000" cy="378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5" name="Line 88"/>
              <p:cNvSpPr/>
              <p:nvPr/>
            </p:nvSpPr>
            <p:spPr>
              <a:xfrm>
                <a:off x="3243240" y="3298680"/>
                <a:ext cx="360" cy="36180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6" name="Rectangle 89"/>
              <p:cNvSpPr/>
              <p:nvPr/>
            </p:nvSpPr>
            <p:spPr>
              <a:xfrm>
                <a:off x="3243240" y="3298680"/>
                <a:ext cx="9000" cy="36144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7" name="Line 90"/>
              <p:cNvSpPr/>
              <p:nvPr/>
            </p:nvSpPr>
            <p:spPr>
              <a:xfrm>
                <a:off x="214200" y="369864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8" name="Rectangle 91"/>
              <p:cNvSpPr/>
              <p:nvPr/>
            </p:nvSpPr>
            <p:spPr>
              <a:xfrm>
                <a:off x="214200" y="369900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9" name="Line 92"/>
              <p:cNvSpPr/>
              <p:nvPr/>
            </p:nvSpPr>
            <p:spPr>
              <a:xfrm>
                <a:off x="214200" y="3708360"/>
                <a:ext cx="360" cy="137160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0" name="Rectangle 93"/>
              <p:cNvSpPr/>
              <p:nvPr/>
            </p:nvSpPr>
            <p:spPr>
              <a:xfrm>
                <a:off x="214200" y="3708360"/>
                <a:ext cx="9000" cy="137124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1" name="Line 94"/>
              <p:cNvSpPr/>
              <p:nvPr/>
            </p:nvSpPr>
            <p:spPr>
              <a:xfrm>
                <a:off x="214200" y="507996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2" name="Rectangle 95"/>
              <p:cNvSpPr/>
              <p:nvPr/>
            </p:nvSpPr>
            <p:spPr>
              <a:xfrm>
                <a:off x="214200" y="507996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3" name="Line 96"/>
              <p:cNvSpPr/>
              <p:nvPr/>
            </p:nvSpPr>
            <p:spPr>
              <a:xfrm>
                <a:off x="214200" y="5089320"/>
                <a:ext cx="360" cy="381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4" name="Rectangle 97"/>
              <p:cNvSpPr/>
              <p:nvPr/>
            </p:nvSpPr>
            <p:spPr>
              <a:xfrm>
                <a:off x="214200" y="5089680"/>
                <a:ext cx="9000" cy="378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5" name="Line 98"/>
              <p:cNvSpPr/>
              <p:nvPr/>
            </p:nvSpPr>
            <p:spPr>
              <a:xfrm>
                <a:off x="214200" y="5127480"/>
                <a:ext cx="303840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6" name="Rectangle 99"/>
              <p:cNvSpPr/>
              <p:nvPr/>
            </p:nvSpPr>
            <p:spPr>
              <a:xfrm>
                <a:off x="214200" y="5127480"/>
                <a:ext cx="303804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7" name="Line 100"/>
              <p:cNvSpPr/>
              <p:nvPr/>
            </p:nvSpPr>
            <p:spPr>
              <a:xfrm>
                <a:off x="214200" y="5136840"/>
                <a:ext cx="360" cy="381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8" name="Rectangle 101"/>
              <p:cNvSpPr/>
              <p:nvPr/>
            </p:nvSpPr>
            <p:spPr>
              <a:xfrm>
                <a:off x="214200" y="5137200"/>
                <a:ext cx="9000" cy="378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9" name="Line 102"/>
              <p:cNvSpPr/>
              <p:nvPr/>
            </p:nvSpPr>
            <p:spPr>
              <a:xfrm>
                <a:off x="3243240" y="3708360"/>
                <a:ext cx="360" cy="13809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0" name="Rectangle 103"/>
              <p:cNvSpPr/>
              <p:nvPr/>
            </p:nvSpPr>
            <p:spPr>
              <a:xfrm>
                <a:off x="3243240" y="3708360"/>
                <a:ext cx="9000" cy="13806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1" name="Line 104"/>
              <p:cNvSpPr/>
              <p:nvPr/>
            </p:nvSpPr>
            <p:spPr>
              <a:xfrm>
                <a:off x="214200" y="517500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2" name="Rectangle 105"/>
              <p:cNvSpPr/>
              <p:nvPr/>
            </p:nvSpPr>
            <p:spPr>
              <a:xfrm>
                <a:off x="214200" y="517536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3" name="Line 106"/>
              <p:cNvSpPr/>
              <p:nvPr/>
            </p:nvSpPr>
            <p:spPr>
              <a:xfrm>
                <a:off x="3252600" y="5499000"/>
                <a:ext cx="56674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4" name="Rectangle 107"/>
              <p:cNvSpPr/>
              <p:nvPr/>
            </p:nvSpPr>
            <p:spPr>
              <a:xfrm>
                <a:off x="3252960" y="5499000"/>
                <a:ext cx="56671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5" name="Line 108"/>
              <p:cNvSpPr/>
              <p:nvPr/>
            </p:nvSpPr>
            <p:spPr>
              <a:xfrm>
                <a:off x="214200" y="5184720"/>
                <a:ext cx="360" cy="9237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6" name="Rectangle 109"/>
              <p:cNvSpPr/>
              <p:nvPr/>
            </p:nvSpPr>
            <p:spPr>
              <a:xfrm>
                <a:off x="214200" y="5184720"/>
                <a:ext cx="9000" cy="9234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7" name="Line 110"/>
              <p:cNvSpPr/>
              <p:nvPr/>
            </p:nvSpPr>
            <p:spPr>
              <a:xfrm>
                <a:off x="214200" y="610848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8" name="Rectangle 111"/>
              <p:cNvSpPr/>
              <p:nvPr/>
            </p:nvSpPr>
            <p:spPr>
              <a:xfrm>
                <a:off x="214200" y="610884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9" name="Line 112"/>
              <p:cNvSpPr/>
              <p:nvPr/>
            </p:nvSpPr>
            <p:spPr>
              <a:xfrm>
                <a:off x="214200" y="6118200"/>
                <a:ext cx="360" cy="4752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0" name="Rectangle 113"/>
              <p:cNvSpPr/>
              <p:nvPr/>
            </p:nvSpPr>
            <p:spPr>
              <a:xfrm>
                <a:off x="214200" y="6118200"/>
                <a:ext cx="9000" cy="4716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1" name="Line 114"/>
              <p:cNvSpPr/>
              <p:nvPr/>
            </p:nvSpPr>
            <p:spPr>
              <a:xfrm>
                <a:off x="3243240" y="5184720"/>
                <a:ext cx="360" cy="93348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2" name="Rectangle 115"/>
              <p:cNvSpPr/>
              <p:nvPr/>
            </p:nvSpPr>
            <p:spPr>
              <a:xfrm>
                <a:off x="3243240" y="5184720"/>
                <a:ext cx="9000" cy="9331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3" name="Line 116"/>
              <p:cNvSpPr/>
              <p:nvPr/>
            </p:nvSpPr>
            <p:spPr>
              <a:xfrm>
                <a:off x="5547960" y="5184720"/>
                <a:ext cx="360" cy="93348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4" name="Rectangle 117"/>
              <p:cNvSpPr/>
              <p:nvPr/>
            </p:nvSpPr>
            <p:spPr>
              <a:xfrm>
                <a:off x="5548320" y="5184720"/>
                <a:ext cx="9000" cy="93312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5" name="Line 118"/>
              <p:cNvSpPr/>
              <p:nvPr/>
            </p:nvSpPr>
            <p:spPr>
              <a:xfrm>
                <a:off x="223560" y="6156000"/>
                <a:ext cx="8705880" cy="36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6" name="Rectangle 119"/>
              <p:cNvSpPr/>
              <p:nvPr/>
            </p:nvSpPr>
            <p:spPr>
              <a:xfrm>
                <a:off x="223920" y="6156360"/>
                <a:ext cx="8705520" cy="9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7" name="Line 120"/>
              <p:cNvSpPr/>
              <p:nvPr/>
            </p:nvSpPr>
            <p:spPr>
              <a:xfrm>
                <a:off x="8920080" y="2022120"/>
                <a:ext cx="360" cy="4143600"/>
              </a:xfrm>
              <a:prstGeom prst="line">
                <a:avLst/>
              </a:prstGeom>
              <a:ln w="0">
                <a:solidFill>
                  <a:srgbClr val="000000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8" name="Rectangle 121"/>
              <p:cNvSpPr/>
              <p:nvPr/>
            </p:nvSpPr>
            <p:spPr>
              <a:xfrm>
                <a:off x="8920080" y="2022480"/>
                <a:ext cx="9000" cy="414288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9" name="Line 122"/>
              <p:cNvSpPr/>
              <p:nvPr/>
            </p:nvSpPr>
            <p:spPr>
              <a:xfrm>
                <a:off x="21420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0" name="Rectangle 123"/>
              <p:cNvSpPr/>
              <p:nvPr/>
            </p:nvSpPr>
            <p:spPr>
              <a:xfrm>
                <a:off x="21420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1" name="Line 124"/>
              <p:cNvSpPr/>
              <p:nvPr/>
            </p:nvSpPr>
            <p:spPr>
              <a:xfrm>
                <a:off x="324324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2" name="Rectangle 125"/>
              <p:cNvSpPr/>
              <p:nvPr/>
            </p:nvSpPr>
            <p:spPr>
              <a:xfrm>
                <a:off x="32432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3" name="Line 126"/>
              <p:cNvSpPr/>
              <p:nvPr/>
            </p:nvSpPr>
            <p:spPr>
              <a:xfrm>
                <a:off x="892008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4" name="Rectangle 127"/>
              <p:cNvSpPr/>
              <p:nvPr/>
            </p:nvSpPr>
            <p:spPr>
              <a:xfrm>
                <a:off x="892008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5" name="Line 128"/>
              <p:cNvSpPr/>
              <p:nvPr/>
            </p:nvSpPr>
            <p:spPr>
              <a:xfrm>
                <a:off x="554796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6" name="Rectangle 129"/>
              <p:cNvSpPr/>
              <p:nvPr/>
            </p:nvSpPr>
            <p:spPr>
              <a:xfrm>
                <a:off x="554832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7" name="Line 130"/>
              <p:cNvSpPr/>
              <p:nvPr/>
            </p:nvSpPr>
            <p:spPr>
              <a:xfrm>
                <a:off x="345276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8" name="Rectangle 131"/>
              <p:cNvSpPr/>
              <p:nvPr/>
            </p:nvSpPr>
            <p:spPr>
              <a:xfrm>
                <a:off x="345276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" name="Line 132"/>
              <p:cNvSpPr/>
              <p:nvPr/>
            </p:nvSpPr>
            <p:spPr>
              <a:xfrm>
                <a:off x="366228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0" name="Rectangle 133"/>
              <p:cNvSpPr/>
              <p:nvPr/>
            </p:nvSpPr>
            <p:spPr>
              <a:xfrm>
                <a:off x="366228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1" name="Line 134"/>
              <p:cNvSpPr/>
              <p:nvPr/>
            </p:nvSpPr>
            <p:spPr>
              <a:xfrm>
                <a:off x="387180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" name="Rectangle 135"/>
              <p:cNvSpPr/>
              <p:nvPr/>
            </p:nvSpPr>
            <p:spPr>
              <a:xfrm>
                <a:off x="387180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3" name="Line 136"/>
              <p:cNvSpPr/>
              <p:nvPr/>
            </p:nvSpPr>
            <p:spPr>
              <a:xfrm>
                <a:off x="408132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4" name="Rectangle 137"/>
              <p:cNvSpPr/>
              <p:nvPr/>
            </p:nvSpPr>
            <p:spPr>
              <a:xfrm>
                <a:off x="408132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5" name="Line 138"/>
              <p:cNvSpPr/>
              <p:nvPr/>
            </p:nvSpPr>
            <p:spPr>
              <a:xfrm>
                <a:off x="429084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6" name="Rectangle 139"/>
              <p:cNvSpPr/>
              <p:nvPr/>
            </p:nvSpPr>
            <p:spPr>
              <a:xfrm>
                <a:off x="42908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7" name="Line 140"/>
              <p:cNvSpPr/>
              <p:nvPr/>
            </p:nvSpPr>
            <p:spPr>
              <a:xfrm>
                <a:off x="450036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8" name="Rectangle 141"/>
              <p:cNvSpPr/>
              <p:nvPr/>
            </p:nvSpPr>
            <p:spPr>
              <a:xfrm>
                <a:off x="450072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9" name="Line 142"/>
              <p:cNvSpPr/>
              <p:nvPr/>
            </p:nvSpPr>
            <p:spPr>
              <a:xfrm>
                <a:off x="470988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0" name="Rectangle 143"/>
              <p:cNvSpPr/>
              <p:nvPr/>
            </p:nvSpPr>
            <p:spPr>
              <a:xfrm>
                <a:off x="47102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1" name="Line 144"/>
              <p:cNvSpPr/>
              <p:nvPr/>
            </p:nvSpPr>
            <p:spPr>
              <a:xfrm>
                <a:off x="491940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2" name="Rectangle 145"/>
              <p:cNvSpPr/>
              <p:nvPr/>
            </p:nvSpPr>
            <p:spPr>
              <a:xfrm>
                <a:off x="491976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3" name="Line 146"/>
              <p:cNvSpPr/>
              <p:nvPr/>
            </p:nvSpPr>
            <p:spPr>
              <a:xfrm>
                <a:off x="512892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4" name="Rectangle 147"/>
              <p:cNvSpPr/>
              <p:nvPr/>
            </p:nvSpPr>
            <p:spPr>
              <a:xfrm>
                <a:off x="512928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5" name="Line 148"/>
              <p:cNvSpPr/>
              <p:nvPr/>
            </p:nvSpPr>
            <p:spPr>
              <a:xfrm>
                <a:off x="533844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6" name="Rectangle 149"/>
              <p:cNvSpPr/>
              <p:nvPr/>
            </p:nvSpPr>
            <p:spPr>
              <a:xfrm>
                <a:off x="533880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7" name="Line 150"/>
              <p:cNvSpPr/>
              <p:nvPr/>
            </p:nvSpPr>
            <p:spPr>
              <a:xfrm>
                <a:off x="575784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8" name="Rectangle 151"/>
              <p:cNvSpPr/>
              <p:nvPr/>
            </p:nvSpPr>
            <p:spPr>
              <a:xfrm>
                <a:off x="57578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9" name="Line 152"/>
              <p:cNvSpPr/>
              <p:nvPr/>
            </p:nvSpPr>
            <p:spPr>
              <a:xfrm>
                <a:off x="596736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0" name="Rectangle 153"/>
              <p:cNvSpPr/>
              <p:nvPr/>
            </p:nvSpPr>
            <p:spPr>
              <a:xfrm>
                <a:off x="596736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1" name="Line 154"/>
              <p:cNvSpPr/>
              <p:nvPr/>
            </p:nvSpPr>
            <p:spPr>
              <a:xfrm>
                <a:off x="617688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2" name="Rectangle 155"/>
              <p:cNvSpPr/>
              <p:nvPr/>
            </p:nvSpPr>
            <p:spPr>
              <a:xfrm>
                <a:off x="617688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3" name="Line 156"/>
              <p:cNvSpPr/>
              <p:nvPr/>
            </p:nvSpPr>
            <p:spPr>
              <a:xfrm>
                <a:off x="638640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4" name="Rectangle 157"/>
              <p:cNvSpPr/>
              <p:nvPr/>
            </p:nvSpPr>
            <p:spPr>
              <a:xfrm>
                <a:off x="638640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5" name="Line 158"/>
              <p:cNvSpPr/>
              <p:nvPr/>
            </p:nvSpPr>
            <p:spPr>
              <a:xfrm>
                <a:off x="659592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6" name="Rectangle 159"/>
              <p:cNvSpPr/>
              <p:nvPr/>
            </p:nvSpPr>
            <p:spPr>
              <a:xfrm>
                <a:off x="659592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7" name="Line 160"/>
              <p:cNvSpPr/>
              <p:nvPr/>
            </p:nvSpPr>
            <p:spPr>
              <a:xfrm>
                <a:off x="680544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8" name="Rectangle 161"/>
              <p:cNvSpPr/>
              <p:nvPr/>
            </p:nvSpPr>
            <p:spPr>
              <a:xfrm>
                <a:off x="68054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9" name="Line 162"/>
              <p:cNvSpPr/>
              <p:nvPr/>
            </p:nvSpPr>
            <p:spPr>
              <a:xfrm>
                <a:off x="701496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0" name="Rectangle 163"/>
              <p:cNvSpPr/>
              <p:nvPr/>
            </p:nvSpPr>
            <p:spPr>
              <a:xfrm>
                <a:off x="701532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1" name="Line 164"/>
              <p:cNvSpPr/>
              <p:nvPr/>
            </p:nvSpPr>
            <p:spPr>
              <a:xfrm>
                <a:off x="722448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2" name="Rectangle 165"/>
              <p:cNvSpPr/>
              <p:nvPr/>
            </p:nvSpPr>
            <p:spPr>
              <a:xfrm>
                <a:off x="72248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3" name="Line 166"/>
              <p:cNvSpPr/>
              <p:nvPr/>
            </p:nvSpPr>
            <p:spPr>
              <a:xfrm>
                <a:off x="743400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4" name="Rectangle 167"/>
              <p:cNvSpPr/>
              <p:nvPr/>
            </p:nvSpPr>
            <p:spPr>
              <a:xfrm>
                <a:off x="743436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5" name="Line 168"/>
              <p:cNvSpPr/>
              <p:nvPr/>
            </p:nvSpPr>
            <p:spPr>
              <a:xfrm>
                <a:off x="764352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6" name="Rectangle 169"/>
              <p:cNvSpPr/>
              <p:nvPr/>
            </p:nvSpPr>
            <p:spPr>
              <a:xfrm>
                <a:off x="764388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7" name="Line 170"/>
              <p:cNvSpPr/>
              <p:nvPr/>
            </p:nvSpPr>
            <p:spPr>
              <a:xfrm>
                <a:off x="785304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8" name="Rectangle 171"/>
              <p:cNvSpPr/>
              <p:nvPr/>
            </p:nvSpPr>
            <p:spPr>
              <a:xfrm>
                <a:off x="785340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9" name="Line 172"/>
              <p:cNvSpPr/>
              <p:nvPr/>
            </p:nvSpPr>
            <p:spPr>
              <a:xfrm>
                <a:off x="8062560" y="61657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0" name="Rectangle 173"/>
              <p:cNvSpPr/>
              <p:nvPr/>
            </p:nvSpPr>
            <p:spPr>
              <a:xfrm>
                <a:off x="806292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1" name="Line 174"/>
              <p:cNvSpPr/>
              <p:nvPr/>
            </p:nvSpPr>
            <p:spPr>
              <a:xfrm>
                <a:off x="827244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2" name="Rectangle 175"/>
              <p:cNvSpPr/>
              <p:nvPr/>
            </p:nvSpPr>
            <p:spPr>
              <a:xfrm>
                <a:off x="827244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3" name="Line 176"/>
              <p:cNvSpPr/>
              <p:nvPr/>
            </p:nvSpPr>
            <p:spPr>
              <a:xfrm>
                <a:off x="848196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4" name="Rectangle 177"/>
              <p:cNvSpPr/>
              <p:nvPr/>
            </p:nvSpPr>
            <p:spPr>
              <a:xfrm>
                <a:off x="848196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5" name="Line 178"/>
              <p:cNvSpPr/>
              <p:nvPr/>
            </p:nvSpPr>
            <p:spPr>
              <a:xfrm>
                <a:off x="8691480" y="6165720"/>
                <a:ext cx="144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6" name="Rectangle 179"/>
              <p:cNvSpPr/>
              <p:nvPr/>
            </p:nvSpPr>
            <p:spPr>
              <a:xfrm>
                <a:off x="8691480" y="61657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7" name="Line 180"/>
              <p:cNvSpPr/>
              <p:nvPr/>
            </p:nvSpPr>
            <p:spPr>
              <a:xfrm>
                <a:off x="8929440" y="126036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8" name="Rectangle 181"/>
              <p:cNvSpPr/>
              <p:nvPr/>
            </p:nvSpPr>
            <p:spPr>
              <a:xfrm>
                <a:off x="8929800" y="126036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9" name="Line 182"/>
              <p:cNvSpPr/>
              <p:nvPr/>
            </p:nvSpPr>
            <p:spPr>
              <a:xfrm>
                <a:off x="8929440" y="163188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0" name="Rectangle 183"/>
              <p:cNvSpPr/>
              <p:nvPr/>
            </p:nvSpPr>
            <p:spPr>
              <a:xfrm>
                <a:off x="8929800" y="163188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1" name="Line 184"/>
              <p:cNvSpPr/>
              <p:nvPr/>
            </p:nvSpPr>
            <p:spPr>
              <a:xfrm>
                <a:off x="8929440" y="201276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2" name="Rectangle 185"/>
              <p:cNvSpPr/>
              <p:nvPr/>
            </p:nvSpPr>
            <p:spPr>
              <a:xfrm>
                <a:off x="8929800" y="20131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3" name="Line 186"/>
              <p:cNvSpPr/>
              <p:nvPr/>
            </p:nvSpPr>
            <p:spPr>
              <a:xfrm>
                <a:off x="8929440" y="240336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4" name="Rectangle 187"/>
              <p:cNvSpPr/>
              <p:nvPr/>
            </p:nvSpPr>
            <p:spPr>
              <a:xfrm>
                <a:off x="8929800" y="240336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5" name="Line 188"/>
              <p:cNvSpPr/>
              <p:nvPr/>
            </p:nvSpPr>
            <p:spPr>
              <a:xfrm>
                <a:off x="8929440" y="2450880"/>
                <a:ext cx="1800" cy="180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6" name="Rectangle 189"/>
              <p:cNvSpPr/>
              <p:nvPr/>
            </p:nvSpPr>
            <p:spPr>
              <a:xfrm>
                <a:off x="8929800" y="245124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7" name="Line 190"/>
              <p:cNvSpPr/>
              <p:nvPr/>
            </p:nvSpPr>
            <p:spPr>
              <a:xfrm>
                <a:off x="8929440" y="279396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8" name="Rectangle 191"/>
              <p:cNvSpPr/>
              <p:nvPr/>
            </p:nvSpPr>
            <p:spPr>
              <a:xfrm>
                <a:off x="8929800" y="279396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9" name="Line 192"/>
              <p:cNvSpPr/>
              <p:nvPr/>
            </p:nvSpPr>
            <p:spPr>
              <a:xfrm>
                <a:off x="8929440" y="284148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0" name="Rectangle 193"/>
              <p:cNvSpPr/>
              <p:nvPr/>
            </p:nvSpPr>
            <p:spPr>
              <a:xfrm>
                <a:off x="8929800" y="284148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1" name="Line 194"/>
              <p:cNvSpPr/>
              <p:nvPr/>
            </p:nvSpPr>
            <p:spPr>
              <a:xfrm>
                <a:off x="8929440" y="3241440"/>
                <a:ext cx="1800" cy="180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2" name="Rectangle 195"/>
              <p:cNvSpPr/>
              <p:nvPr/>
            </p:nvSpPr>
            <p:spPr>
              <a:xfrm>
                <a:off x="8929800" y="324180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3" name="Line 196"/>
              <p:cNvSpPr/>
              <p:nvPr/>
            </p:nvSpPr>
            <p:spPr>
              <a:xfrm>
                <a:off x="8929440" y="3288960"/>
                <a:ext cx="1800" cy="180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4" name="Rectangle 197"/>
              <p:cNvSpPr/>
              <p:nvPr/>
            </p:nvSpPr>
            <p:spPr>
              <a:xfrm>
                <a:off x="8929800" y="32893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5" name="Line 198"/>
              <p:cNvSpPr/>
              <p:nvPr/>
            </p:nvSpPr>
            <p:spPr>
              <a:xfrm>
                <a:off x="8929440" y="365112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6" name="Rectangle 199"/>
              <p:cNvSpPr/>
              <p:nvPr/>
            </p:nvSpPr>
            <p:spPr>
              <a:xfrm>
                <a:off x="8929800" y="365112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7" name="Line 200"/>
              <p:cNvSpPr/>
              <p:nvPr/>
            </p:nvSpPr>
            <p:spPr>
              <a:xfrm>
                <a:off x="8929440" y="3698640"/>
                <a:ext cx="1800" cy="180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8" name="Rectangle 201"/>
              <p:cNvSpPr/>
              <p:nvPr/>
            </p:nvSpPr>
            <p:spPr>
              <a:xfrm>
                <a:off x="8929800" y="369900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9" name="Line 202"/>
              <p:cNvSpPr/>
              <p:nvPr/>
            </p:nvSpPr>
            <p:spPr>
              <a:xfrm>
                <a:off x="8929440" y="507996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0" name="Rectangle 203"/>
              <p:cNvSpPr/>
              <p:nvPr/>
            </p:nvSpPr>
            <p:spPr>
              <a:xfrm>
                <a:off x="8929800" y="5079960"/>
                <a:ext cx="9000" cy="9000"/>
              </a:xfrm>
              <a:prstGeom prst="rect">
                <a:avLst/>
              </a:prstGeom>
              <a:solidFill>
                <a:srgbClr val="dadcdd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1" name="Line 204"/>
              <p:cNvSpPr/>
              <p:nvPr/>
            </p:nvSpPr>
            <p:spPr>
              <a:xfrm>
                <a:off x="8929440" y="5127480"/>
                <a:ext cx="1800" cy="1440"/>
              </a:xfrm>
              <a:prstGeom prst="line">
                <a:avLst/>
              </a:prstGeom>
              <a:ln w="0">
                <a:solidFill>
                  <a:srgbClr val="dadcdd"/>
                </a:solidFill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42" name="Rectangle 206"/>
            <p:cNvSpPr/>
            <p:nvPr/>
          </p:nvSpPr>
          <p:spPr>
            <a:xfrm>
              <a:off x="8929800" y="51274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3" name="Line 207"/>
            <p:cNvSpPr/>
            <p:nvPr/>
          </p:nvSpPr>
          <p:spPr>
            <a:xfrm>
              <a:off x="8929440" y="517500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4" name="Rectangle 208"/>
            <p:cNvSpPr/>
            <p:nvPr/>
          </p:nvSpPr>
          <p:spPr>
            <a:xfrm>
              <a:off x="8929800" y="51753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Line 209"/>
            <p:cNvSpPr/>
            <p:nvPr/>
          </p:nvSpPr>
          <p:spPr>
            <a:xfrm>
              <a:off x="8929440" y="549900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Rectangle 210"/>
            <p:cNvSpPr/>
            <p:nvPr/>
          </p:nvSpPr>
          <p:spPr>
            <a:xfrm>
              <a:off x="8929800" y="5499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Line 211"/>
            <p:cNvSpPr/>
            <p:nvPr/>
          </p:nvSpPr>
          <p:spPr>
            <a:xfrm>
              <a:off x="8929440" y="610848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Rectangle 212"/>
            <p:cNvSpPr/>
            <p:nvPr/>
          </p:nvSpPr>
          <p:spPr>
            <a:xfrm>
              <a:off x="8929800" y="61088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9" name="Line 213"/>
            <p:cNvSpPr/>
            <p:nvPr/>
          </p:nvSpPr>
          <p:spPr>
            <a:xfrm>
              <a:off x="8929440" y="615600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0" name="Rectangle 214"/>
            <p:cNvSpPr/>
            <p:nvPr/>
          </p:nvSpPr>
          <p:spPr>
            <a:xfrm>
              <a:off x="8929800" y="61563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51" name="TextBox 3"/>
          <p:cNvSpPr/>
          <p:nvPr/>
        </p:nvSpPr>
        <p:spPr>
          <a:xfrm>
            <a:off x="3276000" y="1340640"/>
            <a:ext cx="5653440" cy="2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1100" spc="-1" strike="noStrike">
                <a:solidFill>
                  <a:srgbClr val="000000"/>
                </a:solidFill>
                <a:latin typeface="Calibri"/>
                <a:ea typeface="Calibri"/>
              </a:rPr>
              <a:t>03_Βελτίωση της ανταγωνιστικότητας των μικρομεσαίων επιχειρήσεων </a:t>
            </a:r>
            <a:endParaRPr b="0" lang="en-GB" sz="1100" spc="-1" strike="noStrike">
              <a:latin typeface="Arial"/>
            </a:endParaRPr>
          </a:p>
        </p:txBody>
      </p:sp>
      <p:sp>
        <p:nvSpPr>
          <p:cNvPr id="252" name="TextBox 9"/>
          <p:cNvSpPr/>
          <p:nvPr/>
        </p:nvSpPr>
        <p:spPr>
          <a:xfrm>
            <a:off x="3276000" y="1700640"/>
            <a:ext cx="565344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000" spc="-1" strike="noStrike">
                <a:solidFill>
                  <a:srgbClr val="000000"/>
                </a:solidFill>
                <a:latin typeface="Calibri"/>
                <a:ea typeface="Calibri"/>
              </a:rPr>
              <a:t>03.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c.1</a:t>
            </a:r>
            <a:r>
              <a:rPr b="0" lang="el-GR" sz="1000" spc="-1" strike="noStrike">
                <a:solidFill>
                  <a:srgbClr val="000000"/>
                </a:solidFill>
                <a:latin typeface="Calibri"/>
                <a:ea typeface="Calibri"/>
              </a:rPr>
              <a:t>_Αναστροφή της συρρίκνωσης της παραγωγικής βάσης της Περιφέρειας</a:t>
            </a:r>
            <a:endParaRPr b="0" lang="en-GB" sz="1000" spc="-1" strike="noStrike">
              <a:latin typeface="Arial"/>
            </a:endParaRPr>
          </a:p>
        </p:txBody>
      </p:sp>
      <p:sp>
        <p:nvSpPr>
          <p:cNvPr id="253" name="Ορθογώνιο 4"/>
          <p:cNvSpPr/>
          <p:nvPr/>
        </p:nvSpPr>
        <p:spPr>
          <a:xfrm>
            <a:off x="3166560" y="2061000"/>
            <a:ext cx="586944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1000" spc="-1" strike="noStrike">
                <a:solidFill>
                  <a:srgbClr val="17375e"/>
                </a:solidFill>
                <a:latin typeface="Calibri"/>
              </a:rPr>
              <a:t>Ενίσχυση μικρών και πολύ μικρών Επιχειρήσεων που επλήγησαν από την πανδημία Covid-19 στην Αττική</a:t>
            </a:r>
            <a:endParaRPr b="0" lang="en-GB" sz="1000" spc="-1" strike="noStrike">
              <a:latin typeface="Arial"/>
            </a:endParaRPr>
          </a:p>
        </p:txBody>
      </p:sp>
      <p:sp>
        <p:nvSpPr>
          <p:cNvPr id="254" name="Ορθογώνιο 14"/>
          <p:cNvSpPr/>
          <p:nvPr/>
        </p:nvSpPr>
        <p:spPr>
          <a:xfrm>
            <a:off x="3276000" y="3306600"/>
            <a:ext cx="565344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1f497d"/>
                </a:solidFill>
                <a:latin typeface="Calibri"/>
              </a:rPr>
              <a:t>Π Ε Ρ Ι Φ Ε Ρ Ε Ι Α </a:t>
            </a:r>
            <a:r>
              <a:rPr b="1" lang="en-US" sz="1600" spc="-1" strike="noStrike">
                <a:solidFill>
                  <a:srgbClr val="1f497d"/>
                </a:solidFill>
                <a:latin typeface="Calibri"/>
              </a:rPr>
              <a:t>  </a:t>
            </a:r>
            <a:r>
              <a:rPr b="1" lang="el-GR" sz="1600" spc="-1" strike="noStrike">
                <a:solidFill>
                  <a:srgbClr val="1f497d"/>
                </a:solidFill>
                <a:latin typeface="Calibri"/>
              </a:rPr>
              <a:t> Α Τ Τ Ι Κ Η Σ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55" name="Ορθογώνιο 15"/>
          <p:cNvSpPr/>
          <p:nvPr/>
        </p:nvSpPr>
        <p:spPr>
          <a:xfrm>
            <a:off x="3348000" y="5589360"/>
            <a:ext cx="20880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ΕΤΠΑ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56" name="TextBox 19"/>
          <p:cNvSpPr/>
          <p:nvPr/>
        </p:nvSpPr>
        <p:spPr>
          <a:xfrm>
            <a:off x="0" y="6453360"/>
            <a:ext cx="914364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1200" spc="-1" strike="noStrike">
                <a:solidFill>
                  <a:srgbClr val="000000"/>
                </a:solidFill>
                <a:latin typeface="Calibri"/>
              </a:rPr>
              <a:t>Με τη συγχρηματοδότηση της Ελλάδας και της Ευρωπαϊκής Ένωσης</a:t>
            </a:r>
            <a:endParaRPr b="0" lang="en-GB" sz="1200" spc="-1" strike="noStrike">
              <a:latin typeface="Arial"/>
            </a:endParaRPr>
          </a:p>
        </p:txBody>
      </p:sp>
      <p:pic>
        <p:nvPicPr>
          <p:cNvPr id="257" name="Picture 2" descr=""/>
          <p:cNvPicPr/>
          <p:nvPr/>
        </p:nvPicPr>
        <p:blipFill>
          <a:blip r:embed="rId1"/>
          <a:stretch/>
        </p:blipFill>
        <p:spPr>
          <a:xfrm>
            <a:off x="179640" y="188640"/>
            <a:ext cx="1512000" cy="968040"/>
          </a:xfrm>
          <a:prstGeom prst="rect">
            <a:avLst/>
          </a:prstGeom>
          <a:ln w="0">
            <a:noFill/>
          </a:ln>
        </p:spPr>
      </p:pic>
      <p:sp>
        <p:nvSpPr>
          <p:cNvPr id="258" name="Ορθογώνιο 21"/>
          <p:cNvSpPr/>
          <p:nvPr/>
        </p:nvSpPr>
        <p:spPr>
          <a:xfrm>
            <a:off x="1647000" y="509040"/>
            <a:ext cx="2780280" cy="59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l-GR" sz="1100" spc="-1" strike="noStrike">
                <a:solidFill>
                  <a:srgbClr val="000000"/>
                </a:solidFill>
                <a:latin typeface="Calibri"/>
              </a:rPr>
              <a:t>Ευρωπαϊκή Ένωση </a:t>
            </a:r>
            <a:endParaRPr b="0" lang="en-GB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100" spc="-1" strike="noStrike">
                <a:solidFill>
                  <a:srgbClr val="000000"/>
                </a:solidFill>
                <a:latin typeface="Calibri"/>
              </a:rPr>
              <a:t>Ευρωπαϊκό Ταμείο Περιφερειακής Ανάπτυξης </a:t>
            </a:r>
            <a:r>
              <a:rPr b="0" lang="el-GR" sz="11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GB" sz="1100" spc="-1" strike="noStrike">
              <a:latin typeface="Arial"/>
            </a:endParaRPr>
          </a:p>
        </p:txBody>
      </p:sp>
      <p:pic>
        <p:nvPicPr>
          <p:cNvPr id="259" name="Εικόνα 22" descr="Description: F:\2014_2020\SMART SPECIALIZATION\WORSHOP_EDP_01_POLITISMOS_TOYRISMOS\YLIKO DHMOSIEYSHS\espa1420_logo_rgb.jpg"/>
          <p:cNvPicPr/>
          <p:nvPr/>
        </p:nvPicPr>
        <p:blipFill>
          <a:blip r:embed="rId2"/>
          <a:stretch/>
        </p:blipFill>
        <p:spPr>
          <a:xfrm>
            <a:off x="7380360" y="220680"/>
            <a:ext cx="1511640" cy="903600"/>
          </a:xfrm>
          <a:prstGeom prst="rect">
            <a:avLst/>
          </a:prstGeom>
          <a:ln w="9525">
            <a:noFill/>
          </a:ln>
        </p:spPr>
      </p:pic>
      <p:sp>
        <p:nvSpPr>
          <p:cNvPr id="260" name="Rectangle 15"/>
          <p:cNvSpPr/>
          <p:nvPr/>
        </p:nvSpPr>
        <p:spPr>
          <a:xfrm>
            <a:off x="261360" y="2141640"/>
            <a:ext cx="16696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l-GR" sz="900" spc="-1" strike="noStrike">
                <a:solidFill>
                  <a:srgbClr val="000000"/>
                </a:solidFill>
                <a:latin typeface="Arial"/>
              </a:rPr>
              <a:t>ΤΙΤΛΟΣ ΔΡΑΣΗΣ/ </a:t>
            </a: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Proposal Call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261" name="Ορθογώνιο 222"/>
          <p:cNvSpPr/>
          <p:nvPr/>
        </p:nvSpPr>
        <p:spPr>
          <a:xfrm>
            <a:off x="3283920" y="3741120"/>
            <a:ext cx="55195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el-GR" sz="1000" spc="-1" strike="noStrike">
                <a:solidFill>
                  <a:srgbClr val="17375e"/>
                </a:solidFill>
                <a:latin typeface="Calibri"/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b="0" lang="en-GB" sz="1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l-GR" sz="1000" spc="-1" strike="noStrike">
                <a:solidFill>
                  <a:srgbClr val="17375e"/>
                </a:solidFill>
                <a:latin typeface="Calibri"/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  <a:endParaRPr b="0" lang="en-GB" sz="1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l-GR" sz="1000" spc="-1" strike="noStrike">
                <a:solidFill>
                  <a:srgbClr val="17375e"/>
                </a:solidFill>
                <a:latin typeface="Calibri"/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  <a:endParaRPr b="0" lang="en-GB" sz="1000" spc="-1" strike="noStrike">
              <a:latin typeface="Arial"/>
            </a:endParaRPr>
          </a:p>
        </p:txBody>
      </p:sp>
      <p:sp>
        <p:nvSpPr>
          <p:cNvPr id="262" name=""/>
          <p:cNvSpPr txBox="1"/>
          <p:nvPr/>
        </p:nvSpPr>
        <p:spPr>
          <a:xfrm>
            <a:off x="6660000" y="5580000"/>
            <a:ext cx="23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latin typeface="Arial"/>
              </a:rPr>
              <a:t>40,000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Application>LibreOffice/7.2.1.2$Windows_x86 LibreOffice_project/87b77fad49947c1441b67c559c339af8f3517e22</Application>
  <AppVersion>15.0000</AppVersion>
  <Words>217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2021-05-19T11:41:06Z</dcterms:created>
  <dc:creator>ΚΩΝΣΤΑΝΤΑΚΟΥ ΕΛΙΣΣΑΒΕΤ - MON.B1</dc:creator>
  <dc:description/>
  <dc:language>en-GB</dc:language>
  <cp:lastModifiedBy/>
  <dcterms:modified xsi:type="dcterms:W3CDTF">2021-09-30T16:03:11Z</dcterms:modified>
  <cp:revision>13</cp:revision>
  <dc:subject/>
  <dc:title>Παρουσίαση του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(4:3)</vt:lpwstr>
  </property>
  <property fmtid="{D5CDD505-2E9C-101B-9397-08002B2CF9AE}" pid="3" name="Slides">
    <vt:i4>1</vt:i4>
  </property>
</Properties>
</file>